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94" r:id="rId16"/>
    <p:sldId id="271" r:id="rId17"/>
    <p:sldId id="295" r:id="rId18"/>
    <p:sldId id="272" r:id="rId19"/>
    <p:sldId id="283" r:id="rId20"/>
    <p:sldId id="297" r:id="rId21"/>
    <p:sldId id="282" r:id="rId22"/>
    <p:sldId id="281" r:id="rId23"/>
    <p:sldId id="273" r:id="rId24"/>
    <p:sldId id="274" r:id="rId25"/>
    <p:sldId id="284" r:id="rId26"/>
    <p:sldId id="278" r:id="rId27"/>
    <p:sldId id="276" r:id="rId28"/>
    <p:sldId id="279" r:id="rId29"/>
    <p:sldId id="280" r:id="rId30"/>
    <p:sldId id="290" r:id="rId31"/>
    <p:sldId id="285" r:id="rId32"/>
    <p:sldId id="286" r:id="rId33"/>
    <p:sldId id="287" r:id="rId34"/>
    <p:sldId id="289" r:id="rId35"/>
    <p:sldId id="288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E5CDE09-00E2-44F2-9E09-529EC25603B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94"/>
            <p14:sldId id="271"/>
            <p14:sldId id="295"/>
            <p14:sldId id="272"/>
            <p14:sldId id="283"/>
            <p14:sldId id="297"/>
            <p14:sldId id="282"/>
            <p14:sldId id="281"/>
            <p14:sldId id="273"/>
            <p14:sldId id="274"/>
            <p14:sldId id="284"/>
            <p14:sldId id="278"/>
            <p14:sldId id="276"/>
            <p14:sldId id="279"/>
            <p14:sldId id="280"/>
            <p14:sldId id="290"/>
            <p14:sldId id="285"/>
            <p14:sldId id="286"/>
            <p14:sldId id="287"/>
            <p14:sldId id="289"/>
            <p14:sldId id="288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0C3F5-F114-4B22-B932-CBB1911F470C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631DC-71CB-42B4-BEF9-2C00BC2AF64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52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631DC-71CB-42B4-BEF9-2C00BC2AF642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9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631DC-71CB-42B4-BEF9-2C00BC2AF64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906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2631DC-71CB-42B4-BEF9-2C00BC2AF642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4510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643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923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456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76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2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588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980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14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37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99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76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8497EEF-8717-426E-A73B-19054A570D60}" type="datetimeFigureOut">
              <a:rPr lang="ru-RU" smtClean="0"/>
              <a:t>05.06.2020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6D500625-15F4-4239-AF85-505C2239F899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750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482F2-5CE9-411A-BA93-C982ADD57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69149"/>
            <a:ext cx="8380521" cy="1354027"/>
          </a:xfrm>
        </p:spPr>
        <p:txBody>
          <a:bodyPr>
            <a:noAutofit/>
          </a:bodyPr>
          <a:lstStyle/>
          <a:p>
            <a:r>
              <a:rPr lang="ru-RU" sz="2000" dirty="0">
                <a:latin typeface="Bookman Old Style" panose="02050604050505020204" pitchFamily="18" charset="0"/>
              </a:rPr>
              <a:t>Проект по предмету «теория конечных графов и ее приложения»</a:t>
            </a:r>
            <a:br>
              <a:rPr lang="ru-RU" sz="3600" dirty="0">
                <a:latin typeface="Bookman Old Style" panose="02050604050505020204" pitchFamily="18" charset="0"/>
              </a:rPr>
            </a:br>
            <a:br>
              <a:rPr lang="en-US" sz="1400" dirty="0">
                <a:latin typeface="Bookman Old Style" panose="02050604050505020204" pitchFamily="18" charset="0"/>
              </a:rPr>
            </a:br>
            <a:r>
              <a:rPr lang="ru-RU" sz="3600" dirty="0">
                <a:latin typeface="Bookman Old Style" panose="02050604050505020204" pitchFamily="18" charset="0"/>
              </a:rPr>
              <a:t>анализ Карты города </a:t>
            </a:r>
            <a:r>
              <a:rPr lang="ru-RU" sz="3600" dirty="0" err="1">
                <a:latin typeface="Bookman Old Style" panose="02050604050505020204" pitchFamily="18" charset="0"/>
              </a:rPr>
              <a:t>уфа</a:t>
            </a:r>
            <a:r>
              <a:rPr lang="en-US" sz="3600" dirty="0">
                <a:latin typeface="Bookman Old Style" panose="02050604050505020204" pitchFamily="18" charset="0"/>
              </a:rPr>
              <a:t> (</a:t>
            </a:r>
            <a:r>
              <a:rPr lang="en-US" sz="3600" dirty="0" err="1">
                <a:latin typeface="Bookman Old Style" panose="02050604050505020204" pitchFamily="18" charset="0"/>
              </a:rPr>
              <a:t>openstreetmap</a:t>
            </a:r>
            <a:r>
              <a:rPr lang="en-US" sz="3600" dirty="0">
                <a:latin typeface="Bookman Old Style" panose="02050604050505020204" pitchFamily="18" charset="0"/>
              </a:rPr>
              <a:t>)</a:t>
            </a:r>
            <a:r>
              <a:rPr lang="ru-RU" sz="3600" dirty="0">
                <a:latin typeface="Bookman Old Style" panose="02050604050505020204" pitchFamily="18" charset="0"/>
              </a:rPr>
              <a:t>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D652D5-569D-49CB-92EA-352191DC3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599" y="4960137"/>
            <a:ext cx="3463031" cy="1463040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Выполнили студенты 331 группы: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Ахметов Аскар</a:t>
            </a:r>
          </a:p>
          <a:p>
            <a:r>
              <a:rPr lang="ru-RU" dirty="0">
                <a:latin typeface="Bookman Old Style" panose="02050604050505020204" pitchFamily="18" charset="0"/>
              </a:rPr>
              <a:t>Сокол Милена</a:t>
            </a:r>
          </a:p>
          <a:p>
            <a:r>
              <a:rPr lang="ru-RU" dirty="0">
                <a:latin typeface="Bookman Old Style" panose="02050604050505020204" pitchFamily="18" charset="0"/>
              </a:rPr>
              <a:t>Щелкина Оксана </a:t>
            </a:r>
          </a:p>
        </p:txBody>
      </p:sp>
    </p:spTree>
    <p:extLst>
      <p:ext uri="{BB962C8B-B14F-4D97-AF65-F5344CB8AC3E}">
        <p14:creationId xmlns:p14="http://schemas.microsoft.com/office/powerpoint/2010/main" val="2840893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973B22-93D5-4095-897A-A63E44DE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Матрица кратчайших путей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A5334A8C-D855-4137-A538-2438764F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На основе результатов алгоритма </a:t>
            </a:r>
            <a:r>
              <a:rPr lang="ru-RU" sz="1800" dirty="0" err="1">
                <a:latin typeface="Bookman Old Style" panose="02050604050505020204" pitchFamily="18" charset="0"/>
              </a:rPr>
              <a:t>Дейкстры</a:t>
            </a:r>
            <a:r>
              <a:rPr lang="ru-RU" sz="1800" dirty="0">
                <a:latin typeface="Bookman Old Style" panose="02050604050505020204" pitchFamily="18" charset="0"/>
              </a:rPr>
              <a:t> посмотрим матрицу кратчайших путей для </a:t>
            </a:r>
            <a:r>
              <a:rPr lang="en-US" sz="1800" dirty="0">
                <a:latin typeface="Bookman Old Style" panose="02050604050505020204" pitchFamily="18" charset="0"/>
              </a:rPr>
              <a:t>N + M </a:t>
            </a:r>
            <a:r>
              <a:rPr lang="ru-RU" sz="1800" dirty="0">
                <a:latin typeface="Bookman Old Style" panose="02050604050505020204" pitchFamily="18" charset="0"/>
              </a:rPr>
              <a:t>вершин и сохраним ее в </a:t>
            </a:r>
            <a:r>
              <a:rPr lang="en-US" sz="1800" dirty="0">
                <a:latin typeface="Bookman Old Style" panose="02050604050505020204" pitchFamily="18" charset="0"/>
              </a:rPr>
              <a:t>csv.</a:t>
            </a:r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3E43FB-DA02-4E7D-9D72-E95D04EC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266" y="3149977"/>
            <a:ext cx="4658375" cy="167663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94930B-0E7B-4255-A6C2-ECF3F5AEE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12" y="3149977"/>
            <a:ext cx="4738787" cy="149961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8E312E-D518-4F78-B02C-5185AE84A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371" y="5027779"/>
            <a:ext cx="4620270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BA0E1A-B563-4E98-ADEF-0D4710C6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24980"/>
            <a:ext cx="9720072" cy="149961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Дерево кратчайших путей из произвольной вершины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335A4E-1013-4EE8-8076-C2754A9648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Для начала выполним визуализацию дерева кратчайших путей для одной вершины – первой в списке выбранных нами вершин.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Будем использовать функции из библиотеки </a:t>
            </a:r>
            <a:r>
              <a:rPr lang="en-US" sz="1800" dirty="0" err="1">
                <a:latin typeface="Bookman Old Style" panose="02050604050505020204" pitchFamily="18" charset="0"/>
              </a:rPr>
              <a:t>networkx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A53CC404-D574-4B32-B1BF-D441690FC3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9638" y="2286000"/>
            <a:ext cx="4754562" cy="11156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B79AD8-F93C-4927-B091-A89789E7C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0" t="7462" r="6738" b="6197"/>
          <a:stretch/>
        </p:blipFill>
        <p:spPr>
          <a:xfrm>
            <a:off x="6096000" y="3429000"/>
            <a:ext cx="4820338" cy="331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97C7AEC-877A-4AEF-87CE-92089A494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3334322"/>
            <a:ext cx="4754880" cy="2975037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Изобразим кратчайших путь между двумя произвольными вершинами из списка на исходном графе города.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Конец и начало пути обозначены красными жирными точками, сам путь – красной линией.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43E4D1-7AE4-4703-9EE3-A7E8D3BB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30" y="2348353"/>
            <a:ext cx="6401797" cy="78542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B0F8F0-EE32-4C3C-87A5-E5B7B5641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105" y="296384"/>
            <a:ext cx="4103895" cy="6556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58B68-BAAA-4EDF-AAB2-C3E8E402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620726"/>
            <a:ext cx="9353869" cy="1499616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визуализация кратчайшего пути для произвольной вершины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4285202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E58B68-BAAA-4EDF-AAB2-C3E8E4024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620726"/>
            <a:ext cx="6273317" cy="1499616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Визуализация дерева кратчайшего пути на графе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7C7AEC-877A-4AEF-87CE-92089A494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92656"/>
            <a:ext cx="4754880" cy="1499617"/>
          </a:xfrm>
        </p:spPr>
        <p:txBody>
          <a:bodyPr>
            <a:normAutofit lnSpcReduction="10000"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routes </a:t>
            </a:r>
            <a:r>
              <a:rPr lang="ru-RU" sz="1800" dirty="0">
                <a:latin typeface="Bookman Old Style" panose="02050604050505020204" pitchFamily="18" charset="0"/>
              </a:rPr>
              <a:t>представляет собой лист из листов, каждый из которых является путём на исходном графе.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Поскольку нам необходимо дерево, в </a:t>
            </a:r>
            <a:r>
              <a:rPr lang="en-US" sz="1800" dirty="0">
                <a:latin typeface="Bookman Old Style" panose="02050604050505020204" pitchFamily="18" charset="0"/>
              </a:rPr>
              <a:t>routes</a:t>
            </a:r>
            <a:r>
              <a:rPr lang="ru-RU" sz="1800" dirty="0">
                <a:latin typeface="Bookman Old Style" panose="02050604050505020204" pitchFamily="18" charset="0"/>
              </a:rPr>
              <a:t> лежит 109 листов-путей.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CFA22D-C9C2-4AD3-B81E-63C6C8CC4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5464205"/>
            <a:ext cx="5534797" cy="9621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E378C3-8274-4DE4-A0A5-B2964434E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961396"/>
            <a:ext cx="2772162" cy="13336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C46FE4-CDD5-47BB-B480-2AA45CC56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687" y="3961396"/>
            <a:ext cx="1095528" cy="638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2AF58B-1AC8-437E-B66B-B5D219CBD6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644" y="0"/>
            <a:ext cx="429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9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CB574-1001-47D9-8395-3C5E09A1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6BE8C9-9FA3-4EC3-800C-AF821770F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5999"/>
            <a:ext cx="4860036" cy="4129549"/>
          </a:xfrm>
        </p:spPr>
        <p:txBody>
          <a:bodyPr>
            <a:no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1.а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каждого дома определить ближайший от узла объект (путь “туда”), ближайший к объекту узел (путь “обратно”), объект, расстояние до которого и обратно минимально (“туда и обратно”).</a:t>
            </a:r>
          </a:p>
          <a:p>
            <a:r>
              <a:rPr lang="en-US" sz="1800" dirty="0" err="1">
                <a:latin typeface="Bookman Old Style" panose="02050604050505020204" pitchFamily="18" charset="0"/>
              </a:rPr>
              <a:t>nearest_hosp_list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ru-RU" sz="1800" dirty="0">
                <a:latin typeface="Bookman Old Style" panose="02050604050505020204" pitchFamily="18" charset="0"/>
              </a:rPr>
              <a:t>представляет собой лист из листов, каждый из которых соответствует одному из выбранных ста домов и хранить в себе все необходимые вычисленные значения.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Левый столбец – «туда», столбец по середине – «обратно», правый столбец – «туда и обратно».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9FCCA5-DAD9-44D8-8226-BD8F8A0F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729035"/>
            <a:ext cx="5887272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1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7CB574-1001-47D9-8395-3C5E09A1B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6BE8C9-9FA3-4EC3-800C-AF821770F1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5999"/>
            <a:ext cx="4860036" cy="4129549"/>
          </a:xfrm>
        </p:spPr>
        <p:txBody>
          <a:bodyPr>
            <a:no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1.а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каждого дома определить ближайший от узла объект (путь “туда”), ближайший к объекту узел (путь “обратно”), объект, расстояние до которого и обратно минимально (“туда и обратно”).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DB2766-D362-473E-91E7-9F801783D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037" y="0"/>
            <a:ext cx="429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4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B195D-A66B-45EA-B36B-B4288BD0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AFAF5-B1C4-4393-84E1-F510757E8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270543" cy="402336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1.b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каждого дома определить объекты, расположенные не далее, чем в X км для каждого из трех вариантов “туда”, “обратно”, “туда и обратно”.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0FE3C0-81C3-4F51-8B79-B6733CFD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61" y="1637094"/>
            <a:ext cx="6496957" cy="27531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70AE2AD-3705-4D45-8FF9-DC531BB4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361" y="4773169"/>
            <a:ext cx="5715798" cy="4477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092127-A788-4139-80FA-94B752B2F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422" y="4586209"/>
            <a:ext cx="3781953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67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5B195D-A66B-45EA-B36B-B4288BD0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2AFAF5-B1C4-4393-84E1-F510757E8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270543" cy="4318986"/>
          </a:xfrm>
        </p:spPr>
        <p:txBody>
          <a:bodyPr>
            <a:normAutofit lnSpcReduction="10000"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1.b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каждого дома определить объекты, расположенные не далее, чем в X км для каждого из трех вариантов “туда”, “обратно”, “туда и обратно”.</a:t>
            </a:r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Справа пример двух вершин, между которыми расстояние </a:t>
            </a:r>
            <a:r>
              <a:rPr lang="en-US" sz="1800" dirty="0">
                <a:latin typeface="Bookman Old Style" panose="02050604050505020204" pitchFamily="18" charset="0"/>
              </a:rPr>
              <a:t>&lt; 50.</a:t>
            </a:r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EAC5C3E-E9EA-4123-AB4D-9863751A52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347" y="0"/>
            <a:ext cx="4292835" cy="68580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C605B75-2F1A-4037-A716-389B66416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035501"/>
            <a:ext cx="6230219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1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8E05-5563-44E6-97BF-EBEB1DB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35BD0-C95D-4332-9309-C438BF9C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1895383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2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Определить, какой из объектов расположен так, что расстояние между ним и самым дальним домом минимально (“туда”, “обратно”, “туда и обратно”).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881CE7-17F2-43F0-9D72-4854BC3F1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55545"/>
            <a:ext cx="5496542" cy="607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4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8E05-5563-44E6-97BF-EBEB1DB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35BD0-C95D-4332-9309-C438BF9C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1"/>
            <a:ext cx="4754880" cy="407928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2</a:t>
            </a: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3F35942-3258-439C-848A-81DC15E7E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28" y="2822629"/>
            <a:ext cx="5992061" cy="44773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71E49C-DFD4-4B9F-A560-B2B3E59E4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328" y="3586133"/>
            <a:ext cx="3124636" cy="99073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42E8AE-E6D4-4298-B341-85B4D6F18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87" y="0"/>
            <a:ext cx="429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89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7AD1F-050F-4A25-BBE7-206DAD259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88874" cy="149961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E89036-F084-45C9-86E9-788983F13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Язык программирования </a:t>
            </a:r>
            <a:r>
              <a:rPr lang="en-US" sz="1800" dirty="0">
                <a:latin typeface="Bookman Old Style" panose="02050604050505020204" pitchFamily="18" charset="0"/>
              </a:rPr>
              <a:t>Python 3.7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Среда разработки: </a:t>
            </a:r>
            <a:r>
              <a:rPr lang="en-US" sz="1800" dirty="0">
                <a:latin typeface="Bookman Old Style" panose="02050604050505020204" pitchFamily="18" charset="0"/>
              </a:rPr>
              <a:t>Anaconda </a:t>
            </a:r>
            <a:r>
              <a:rPr lang="en-US" sz="1800" dirty="0" err="1">
                <a:latin typeface="Bookman Old Style" panose="02050604050505020204" pitchFamily="18" charset="0"/>
              </a:rPr>
              <a:t>Jupyter</a:t>
            </a:r>
            <a:r>
              <a:rPr lang="en-US" sz="1800" dirty="0">
                <a:latin typeface="Bookman Old Style" panose="02050604050505020204" pitchFamily="18" charset="0"/>
              </a:rPr>
              <a:t> Notebook, Google </a:t>
            </a:r>
            <a:r>
              <a:rPr lang="en-US" sz="1800" dirty="0" err="1">
                <a:latin typeface="Bookman Old Style" panose="02050604050505020204" pitchFamily="18" charset="0"/>
              </a:rPr>
              <a:t>Colab</a:t>
            </a:r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Библиотеки: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osmnx</a:t>
            </a:r>
            <a:endParaRPr lang="ru-RU" dirty="0">
              <a:latin typeface="Bookman Old Style" panose="02050604050505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networkx</a:t>
            </a:r>
            <a:endParaRPr lang="en-US" dirty="0">
              <a:latin typeface="Bookman Old Style" panose="02050604050505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matplotlib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numpy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pandas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random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Bookman Old Style" panose="02050604050505020204" pitchFamily="18" charset="0"/>
              </a:rPr>
              <a:t>csv</a:t>
            </a:r>
            <a:endParaRPr lang="ru-RU" dirty="0">
              <a:latin typeface="Bookman Old Style" panose="02050604050505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heapq</a:t>
            </a:r>
            <a:endParaRPr lang="ru-RU" dirty="0">
              <a:latin typeface="Bookman Old Style" panose="02050604050505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latin typeface="Bookman Old Style" panose="02050604050505020204" pitchFamily="18" charset="0"/>
              </a:rPr>
              <a:t>scipy</a:t>
            </a:r>
            <a:endParaRPr lang="ru-RU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151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8E05-5563-44E6-97BF-EBEB1DB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35BD0-C95D-4332-9309-C438BF9C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2277122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2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Определить, какой из объектов расположен так, что расстояние между ним и самым дальним домом минимально (“туда”, “обратно”, “туда и обратно”).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Визуализация данного дерева.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1DB579A-29DC-475D-9011-F2C16B451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782" y="-4439"/>
            <a:ext cx="4292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62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8E05-5563-44E6-97BF-EBEB1DB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35BD0-C95D-4332-9309-C438BF9C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3591017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3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Определить, для какого объекта инфраструктуры сумма кратчайших расстояний от него до всех домов минимальна.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A0CDC9-2D8C-4BDF-908F-6C1EC132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55" y="2084832"/>
            <a:ext cx="4601217" cy="325800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C1F375-C56C-4B68-87C7-CA23BFAF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655" y="5663099"/>
            <a:ext cx="4220164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396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E18E05-5563-44E6-97BF-EBEB1DB9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1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35BD0-C95D-4332-9309-C438BF9CF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1895383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4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Определить, для какого объекта инфраструктуры построенное дерево кратчайших путей имеет минимальный вес.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AFB6DB-1CAB-4245-BE70-BDA288D14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4382551"/>
            <a:ext cx="5153744" cy="21529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1BF86D-A07D-411E-A0AF-26A0F096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111" y="224701"/>
            <a:ext cx="2905530" cy="42106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D4F8F9-AA6F-46C4-BE33-4323A341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298" y="4525445"/>
            <a:ext cx="509658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0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37C34-1719-4130-9112-6A0C4E35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59BB189-0977-4C36-AB41-1F2B24273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В качестве метода кластеризации было предложено использовать метод полной связи (</a:t>
            </a:r>
            <a:r>
              <a:rPr lang="ru-RU" sz="1800" dirty="0" err="1">
                <a:latin typeface="Bookman Old Style" panose="02050604050505020204" pitchFamily="18" charset="0"/>
              </a:rPr>
              <a:t>сomplete-linkage</a:t>
            </a:r>
            <a:r>
              <a:rPr lang="ru-RU" sz="1800" dirty="0">
                <a:latin typeface="Bookman Old Style" panose="02050604050505020204" pitchFamily="18" charset="0"/>
              </a:rPr>
              <a:t> </a:t>
            </a:r>
            <a:r>
              <a:rPr lang="ru-RU" sz="1800" dirty="0" err="1">
                <a:latin typeface="Bookman Old Style" panose="02050604050505020204" pitchFamily="18" charset="0"/>
              </a:rPr>
              <a:t>clustering</a:t>
            </a:r>
            <a:r>
              <a:rPr lang="ru-RU" sz="1800" dirty="0">
                <a:latin typeface="Bookman Old Style" panose="02050604050505020204" pitchFamily="18" charset="0"/>
              </a:rPr>
              <a:t>).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этого нами была использована библиотека </a:t>
            </a:r>
            <a:r>
              <a:rPr lang="en-US" sz="1800" dirty="0" err="1">
                <a:latin typeface="Bookman Old Style" panose="02050604050505020204" pitchFamily="18" charset="0"/>
              </a:rPr>
              <a:t>scipy.cluster.hierarchy</a:t>
            </a:r>
            <a:r>
              <a:rPr lang="en-US" sz="1800" dirty="0">
                <a:latin typeface="Bookman Old Style" panose="02050604050505020204" pitchFamily="18" charset="0"/>
              </a:rPr>
              <a:t>.</a:t>
            </a:r>
            <a:r>
              <a:rPr lang="ru-RU" sz="1800" dirty="0">
                <a:latin typeface="Bookman Old Style" panose="02050604050505020204" pitchFamily="18" charset="0"/>
              </a:rPr>
              <a:t> и методы </a:t>
            </a:r>
            <a:r>
              <a:rPr lang="en-US" sz="1800" dirty="0">
                <a:latin typeface="Bookman Old Style" panose="02050604050505020204" pitchFamily="18" charset="0"/>
              </a:rPr>
              <a:t>linkage (method='complete’) (</a:t>
            </a:r>
            <a:r>
              <a:rPr lang="ru-RU" sz="1800" dirty="0">
                <a:latin typeface="Bookman Old Style" panose="02050604050505020204" pitchFamily="18" charset="0"/>
              </a:rPr>
              <a:t>для выполнения второго пункта задания) и </a:t>
            </a:r>
            <a:r>
              <a:rPr lang="en-US" sz="1800" dirty="0" err="1">
                <a:latin typeface="Bookman Old Style" panose="02050604050505020204" pitchFamily="18" charset="0"/>
              </a:rPr>
              <a:t>fcluster</a:t>
            </a:r>
            <a:r>
              <a:rPr lang="en-US" sz="1800" dirty="0">
                <a:latin typeface="Bookman Old Style" panose="02050604050505020204" pitchFamily="18" charset="0"/>
              </a:rPr>
              <a:t>(Z, k, criterion = '</a:t>
            </a:r>
            <a:r>
              <a:rPr lang="en-US" sz="1800" dirty="0" err="1">
                <a:latin typeface="Bookman Old Style" panose="02050604050505020204" pitchFamily="18" charset="0"/>
              </a:rPr>
              <a:t>maxclust</a:t>
            </a:r>
            <a:r>
              <a:rPr lang="en-US" sz="1800" dirty="0">
                <a:latin typeface="Bookman Old Style" panose="02050604050505020204" pitchFamily="18" charset="0"/>
              </a:rPr>
              <a:t>’)</a:t>
            </a:r>
            <a:r>
              <a:rPr lang="ru-RU" sz="1800" dirty="0">
                <a:latin typeface="Bookman Old Style" panose="02050604050505020204" pitchFamily="18" charset="0"/>
              </a:rPr>
              <a:t> (для выполнения 3 и 4 пунктов).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Для построение </a:t>
            </a:r>
            <a:r>
              <a:rPr lang="ru-RU" sz="1800" dirty="0" err="1">
                <a:latin typeface="Bookman Old Style" panose="02050604050505020204" pitchFamily="18" charset="0"/>
              </a:rPr>
              <a:t>дендрограммы</a:t>
            </a:r>
            <a:r>
              <a:rPr lang="ru-RU" sz="1800" dirty="0">
                <a:latin typeface="Bookman Old Style" panose="02050604050505020204" pitchFamily="18" charset="0"/>
              </a:rPr>
              <a:t> также использовалась встроенная функция </a:t>
            </a:r>
            <a:r>
              <a:rPr lang="en-US" sz="1800" dirty="0">
                <a:latin typeface="Bookman Old Style" panose="02050604050505020204" pitchFamily="18" charset="0"/>
              </a:rPr>
              <a:t>dendrogram</a:t>
            </a:r>
            <a:r>
              <a:rPr lang="ru-RU" sz="1800" dirty="0">
                <a:latin typeface="Bookman Old Style" panose="02050604050505020204" pitchFamily="18" charset="0"/>
              </a:rPr>
              <a:t>().</a:t>
            </a:r>
          </a:p>
        </p:txBody>
      </p:sp>
    </p:spTree>
    <p:extLst>
      <p:ext uri="{BB962C8B-B14F-4D97-AF65-F5344CB8AC3E}">
        <p14:creationId xmlns:p14="http://schemas.microsoft.com/office/powerpoint/2010/main" val="368026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DEE4C-8BDA-4723-AC0A-4871ED02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Построить дерево кратчайших путей от объекта до выбранных узлов. Вычислить общую длину дерева, а также сумму кратчайших расстояний от объекта до всех заданных узлов.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3B6EB2-32A8-47CB-B9E9-4B64744CE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68" y="4255511"/>
            <a:ext cx="3524742" cy="4382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E8318F-C55A-4877-B878-6B99C3975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94" y="1139630"/>
            <a:ext cx="5306165" cy="31055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1DC67B-D8AB-49B7-9948-7DA976A33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994" y="4308777"/>
            <a:ext cx="542048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35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DEE4C-8BDA-4723-AC0A-4871ED02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1. Результаты.</a:t>
            </a:r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endParaRPr lang="en-US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Визуализация дерева кратчайших путей от объекта до выбранных узлов.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A76A39-1F61-4C2E-ADB3-56DEEF7D2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74" y="2916362"/>
            <a:ext cx="1514686" cy="13813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0D2D5F-6AD4-44B7-A54D-47110CAD57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34" y="0"/>
            <a:ext cx="4314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90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DEE4C-8BDA-4723-AC0A-4871ED0290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2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Разбить выбранные узлы на кластеры, используя метод полной связи (</a:t>
            </a:r>
            <a:r>
              <a:rPr lang="ru-RU" sz="1800" dirty="0" err="1">
                <a:latin typeface="Bookman Old Style" panose="02050604050505020204" pitchFamily="18" charset="0"/>
              </a:rPr>
              <a:t>сomplete-linkage</a:t>
            </a:r>
            <a:r>
              <a:rPr lang="ru-RU" sz="1800" dirty="0">
                <a:latin typeface="Bookman Old Style" panose="02050604050505020204" pitchFamily="18" charset="0"/>
              </a:rPr>
              <a:t> </a:t>
            </a:r>
            <a:r>
              <a:rPr lang="ru-RU" sz="1800" dirty="0" err="1">
                <a:latin typeface="Bookman Old Style" panose="02050604050505020204" pitchFamily="18" charset="0"/>
              </a:rPr>
              <a:t>clustering</a:t>
            </a:r>
            <a:r>
              <a:rPr lang="ru-RU" sz="1800" dirty="0">
                <a:latin typeface="Bookman Old Style" panose="02050604050505020204" pitchFamily="18" charset="0"/>
              </a:rPr>
              <a:t>). Построить </a:t>
            </a:r>
            <a:r>
              <a:rPr lang="ru-RU" sz="1800" dirty="0" err="1">
                <a:latin typeface="Bookman Old Style" panose="02050604050505020204" pitchFamily="18" charset="0"/>
              </a:rPr>
              <a:t>дендрограмму</a:t>
            </a:r>
            <a:r>
              <a:rPr lang="ru-RU" sz="1800" dirty="0">
                <a:latin typeface="Bookman Old Style" panose="02050604050505020204" pitchFamily="18" charset="0"/>
              </a:rPr>
              <a:t> разбиения узлов.</a:t>
            </a: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Зададим матрицу путей между выбранными узлами.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C7C2BE-58A9-47BA-87C2-392C7FB2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87" y="4967263"/>
            <a:ext cx="3820058" cy="15432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423ED8-8D79-4B60-A26D-82989B355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13538"/>
            <a:ext cx="4267796" cy="3810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76B04E-1C93-4F46-8C57-38A0AA00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78248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72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1F5DEE77-B475-4538-BE84-49EBF75AFA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latin typeface="Bookman Old Style" panose="02050604050505020204" pitchFamily="18" charset="0"/>
              </a:rPr>
              <a:t>Пункт 2. Полученная </a:t>
            </a:r>
            <a:r>
              <a:rPr lang="ru-RU" sz="1800" dirty="0" err="1">
                <a:latin typeface="Bookman Old Style" panose="02050604050505020204" pitchFamily="18" charset="0"/>
              </a:rPr>
              <a:t>дендрограмма</a:t>
            </a:r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2CCBF9-ACDC-4B12-BE89-BD3F37E4A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7" b="9063"/>
          <a:stretch/>
        </p:blipFill>
        <p:spPr>
          <a:xfrm>
            <a:off x="0" y="2627847"/>
            <a:ext cx="12192000" cy="402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7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DEE4C-8BDA-4723-AC0A-4871ED029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9720072" cy="402336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3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Пусть узлы разбиты на k кластеров.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Найти расположение центра масс (</a:t>
            </a:r>
            <a:r>
              <a:rPr lang="ru-RU" dirty="0" err="1">
                <a:latin typeface="Bookman Old Style" panose="02050604050505020204" pitchFamily="18" charset="0"/>
              </a:rPr>
              <a:t>центроида</a:t>
            </a:r>
            <a:r>
              <a:rPr lang="ru-RU" dirty="0">
                <a:latin typeface="Bookman Old Style" panose="02050604050505020204" pitchFamily="18" charset="0"/>
              </a:rPr>
              <a:t>) для каждого кластера;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Построить дерево кратчайших путей от объекта до </a:t>
            </a:r>
            <a:r>
              <a:rPr lang="ru-RU" dirty="0" err="1">
                <a:latin typeface="Bookman Old Style" panose="02050604050505020204" pitchFamily="18" charset="0"/>
              </a:rPr>
              <a:t>центроидов</a:t>
            </a:r>
            <a:r>
              <a:rPr lang="ru-RU" dirty="0">
                <a:latin typeface="Bookman Old Style" panose="02050604050505020204" pitchFamily="18" charset="0"/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Для каждого кластера построить дерево кратчайших путей от </a:t>
            </a:r>
            <a:r>
              <a:rPr lang="ru-RU" dirty="0" err="1">
                <a:latin typeface="Bookman Old Style" panose="02050604050505020204" pitchFamily="18" charset="0"/>
              </a:rPr>
              <a:t>центроида</a:t>
            </a:r>
            <a:r>
              <a:rPr lang="ru-RU" dirty="0">
                <a:latin typeface="Bookman Old Style" panose="02050604050505020204" pitchFamily="18" charset="0"/>
              </a:rPr>
              <a:t> до всех вершин кластера.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Найти длину построенного дерева и сумму кратчайших расстояний от объекта до всех заданных узлов.</a:t>
            </a:r>
          </a:p>
        </p:txBody>
      </p:sp>
    </p:spTree>
    <p:extLst>
      <p:ext uri="{BB962C8B-B14F-4D97-AF65-F5344CB8AC3E}">
        <p14:creationId xmlns:p14="http://schemas.microsoft.com/office/powerpoint/2010/main" val="33046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3D5F2C-431C-4D0B-AA9D-F9053A660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  <a:endParaRPr lang="ru-RU" sz="4000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76DEE4C-8BDA-4723-AC0A-4871ED029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5279018" cy="4274598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Для построения разбиения на </a:t>
            </a:r>
            <a:r>
              <a:rPr lang="en-US" sz="1800" dirty="0">
                <a:latin typeface="Bookman Old Style" panose="02050604050505020204" pitchFamily="18" charset="0"/>
              </a:rPr>
              <a:t>k </a:t>
            </a:r>
            <a:r>
              <a:rPr lang="ru-RU" sz="1800" dirty="0">
                <a:latin typeface="Bookman Old Style" panose="02050604050505020204" pitchFamily="18" charset="0"/>
              </a:rPr>
              <a:t>кластеров будем использовать уже упомянутую ранее функцию </a:t>
            </a:r>
            <a:r>
              <a:rPr lang="en-US" sz="1800" dirty="0" err="1">
                <a:latin typeface="Bookman Old Style" panose="02050604050505020204" pitchFamily="18" charset="0"/>
              </a:rPr>
              <a:t>fclusters</a:t>
            </a:r>
            <a:r>
              <a:rPr lang="en-US" sz="1800" dirty="0">
                <a:latin typeface="Bookman Old Style" panose="02050604050505020204" pitchFamily="18" charset="0"/>
              </a:rPr>
              <a:t>().</a:t>
            </a:r>
            <a:endParaRPr lang="ru-RU" sz="1800" dirty="0">
              <a:latin typeface="Bookman Old Style" panose="02050604050505020204" pitchFamily="18" charset="0"/>
            </a:endParaRPr>
          </a:p>
          <a:p>
            <a:endParaRPr lang="ru-RU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В зависимости от </a:t>
            </a:r>
            <a:r>
              <a:rPr lang="en-US" sz="1800" dirty="0">
                <a:latin typeface="Bookman Old Style" panose="02050604050505020204" pitchFamily="18" charset="0"/>
              </a:rPr>
              <a:t>k </a:t>
            </a:r>
            <a:r>
              <a:rPr lang="ru-RU" sz="1800" dirty="0">
                <a:latin typeface="Bookman Old Style" panose="02050604050505020204" pitchFamily="18" charset="0"/>
              </a:rPr>
              <a:t>мы получаем различные результаты, здесь проиллюстрируем для </a:t>
            </a:r>
            <a:r>
              <a:rPr lang="en-US" sz="1800" dirty="0">
                <a:latin typeface="Bookman Old Style" panose="02050604050505020204" pitchFamily="18" charset="0"/>
              </a:rPr>
              <a:t>k = 5.</a:t>
            </a:r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748D6AF-E807-41CC-B424-67D4D088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354" y="3243511"/>
            <a:ext cx="4117227" cy="2378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CAA813-5F55-45A7-9783-19C3108AE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54" y="4773169"/>
            <a:ext cx="4871829" cy="8478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2AEA6B-DFF1-4996-B241-CFE456D7A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96" y="2286000"/>
            <a:ext cx="5534797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1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D35051-BB15-4FBB-8B2C-96BE36EC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885876" cy="149961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Подготовительный этап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3619C9A-BCB4-4985-BDAE-8F3639E5F0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024128" y="2286000"/>
                <a:ext cx="4754880" cy="1779973"/>
              </a:xfrm>
            </p:spPr>
            <p:txBody>
              <a:bodyPr>
                <a:normAutofit/>
              </a:bodyPr>
              <a:lstStyle/>
              <a:p>
                <a:r>
                  <a:rPr lang="ru-RU" sz="1800" dirty="0">
                    <a:latin typeface="Bookman Old Style" panose="02050604050505020204" pitchFamily="18" charset="0"/>
                  </a:rPr>
                  <a:t>В качестве города была выбрана Уфа (население: 1128787 (на 2020 год), площадь: 707,93 </a:t>
                </a:r>
                <a14:m>
                  <m:oMath xmlns:m="http://schemas.openxmlformats.org/officeDocument/2006/math">
                    <m:r>
                      <a:rPr lang="ru-RU" sz="1800" b="0" i="1" smtClean="0">
                        <a:latin typeface="Cambria Math" panose="02040503050406030204" pitchFamily="18" charset="0"/>
                      </a:rPr>
                      <m:t>к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b="0" dirty="0">
                  <a:latin typeface="Bookman Old Style" panose="02050604050505020204" pitchFamily="18" charset="0"/>
                </a:endParaRPr>
              </a:p>
              <a:p>
                <a:r>
                  <a:rPr lang="ru-RU" sz="1800" b="0" dirty="0">
                    <a:latin typeface="Bookman Old Style" panose="02050604050505020204" pitchFamily="18" charset="0"/>
                  </a:rPr>
                  <a:t>Для получения графа города использовалась библиотека </a:t>
                </a:r>
                <a:r>
                  <a:rPr lang="en-US" sz="1800" b="0" dirty="0" err="1">
                    <a:latin typeface="Bookman Old Style" panose="02050604050505020204" pitchFamily="18" charset="0"/>
                  </a:rPr>
                  <a:t>osmnx</a:t>
                </a:r>
                <a:r>
                  <a:rPr lang="en-US" sz="1800" dirty="0">
                    <a:latin typeface="Bookman Old Style" panose="02050604050505020204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3619C9A-BCB4-4985-BDAE-8F3639E5F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24128" y="2286000"/>
                <a:ext cx="4754880" cy="1779973"/>
              </a:xfrm>
              <a:blipFill>
                <a:blip r:embed="rId2"/>
                <a:stretch>
                  <a:fillRect l="-128" t="-30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Объект 7">
            <a:extLst>
              <a:ext uri="{FF2B5EF4-FFF2-40B4-BE49-F238E27FC236}">
                <a16:creationId xmlns:a16="http://schemas.microsoft.com/office/drawing/2014/main" id="{2A41C120-9E84-4C0C-B8C8-9DBA41982E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733" y="585216"/>
            <a:ext cx="3861550" cy="6169004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677C78B-5905-4114-9BBE-796F2A5D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179" y="4267141"/>
            <a:ext cx="524900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02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B4A5CF-3F93-41F9-8777-EA37BB0B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450870" cy="149961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Кластеры и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центроиды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87DE9-F975-44E0-AACE-416B8A927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66788"/>
            <a:ext cx="5839640" cy="11622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1203D1-F6B0-493D-AAF4-08B45536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464" y="443174"/>
            <a:ext cx="3950725" cy="62727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CDD0E1-9428-4A52-89B8-EA4792628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3820934"/>
            <a:ext cx="513469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9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7E5D1-72A1-4419-AE5E-F53063E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Кластеры и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центроиды</a:t>
            </a:r>
            <a:r>
              <a:rPr lang="ru-RU" sz="4000" dirty="0">
                <a:latin typeface="Bookman Old Style" panose="02050604050505020204" pitchFamily="18" charset="0"/>
              </a:rPr>
              <a:t>, </a:t>
            </a:r>
            <a:r>
              <a:rPr lang="en-US" sz="4000" dirty="0">
                <a:latin typeface="Bookman Old Style" panose="02050604050505020204" pitchFamily="18" charset="0"/>
              </a:rPr>
              <a:t>k=2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3B2C1B4-192F-4DAA-8F1E-9D4CEA6329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395538"/>
            <a:ext cx="4754562" cy="3803649"/>
          </a:xfrm>
        </p:spPr>
      </p:pic>
      <p:pic>
        <p:nvPicPr>
          <p:cNvPr id="8" name="Объект 7">
            <a:extLst>
              <a:ext uri="{FF2B5EF4-FFF2-40B4-BE49-F238E27FC236}">
                <a16:creationId xmlns:a16="http://schemas.microsoft.com/office/drawing/2014/main" id="{2435629B-F51E-415E-91B6-39F8398142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2712509"/>
            <a:ext cx="4754562" cy="316970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FEA39C-0218-4DBE-B0B4-18E0EBAB8437}"/>
              </a:ext>
            </a:extLst>
          </p:cNvPr>
          <p:cNvSpPr txBox="1"/>
          <p:nvPr/>
        </p:nvSpPr>
        <p:spPr>
          <a:xfrm>
            <a:off x="2722077" y="6140561"/>
            <a:ext cx="1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Кластеры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F08E2-97A9-42F2-9891-C3B7404086AA}"/>
              </a:ext>
            </a:extLst>
          </p:cNvPr>
          <p:cNvSpPr txBox="1"/>
          <p:nvPr/>
        </p:nvSpPr>
        <p:spPr>
          <a:xfrm>
            <a:off x="6782540" y="6088118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Центроиды</a:t>
            </a:r>
            <a:r>
              <a:rPr lang="ru-RU" dirty="0">
                <a:latin typeface="Bookman Old Style" panose="02050604050505020204" pitchFamily="18" charset="0"/>
              </a:rPr>
              <a:t> в кластерах</a:t>
            </a:r>
          </a:p>
        </p:txBody>
      </p:sp>
    </p:spTree>
    <p:extLst>
      <p:ext uri="{BB962C8B-B14F-4D97-AF65-F5344CB8AC3E}">
        <p14:creationId xmlns:p14="http://schemas.microsoft.com/office/powerpoint/2010/main" val="1700956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7E5D1-72A1-4419-AE5E-F53063E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Кластеры и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центроиды</a:t>
            </a:r>
            <a:r>
              <a:rPr lang="ru-RU" sz="4000" dirty="0">
                <a:latin typeface="Bookman Old Style" panose="02050604050505020204" pitchFamily="18" charset="0"/>
              </a:rPr>
              <a:t>, </a:t>
            </a:r>
            <a:r>
              <a:rPr lang="en-US" sz="4000" dirty="0">
                <a:latin typeface="Bookman Old Style" panose="02050604050505020204" pitchFamily="18" charset="0"/>
              </a:rPr>
              <a:t>k=3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8A9CF39-2F17-45D4-BC73-3D807CE320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395538"/>
            <a:ext cx="4754562" cy="3803649"/>
          </a:xfr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48A14010-974F-4291-A47F-9EDF0E8144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2712509"/>
            <a:ext cx="4754562" cy="3169707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D912FA-8338-4478-8DE5-B3BCA5B8CD87}"/>
              </a:ext>
            </a:extLst>
          </p:cNvPr>
          <p:cNvSpPr txBox="1"/>
          <p:nvPr/>
        </p:nvSpPr>
        <p:spPr>
          <a:xfrm>
            <a:off x="2722077" y="6140561"/>
            <a:ext cx="1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Кластеры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2D2FB-85AB-4E3F-A309-414757A75675}"/>
              </a:ext>
            </a:extLst>
          </p:cNvPr>
          <p:cNvSpPr txBox="1"/>
          <p:nvPr/>
        </p:nvSpPr>
        <p:spPr>
          <a:xfrm>
            <a:off x="6782540" y="6088118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Центроиды</a:t>
            </a:r>
            <a:r>
              <a:rPr lang="ru-RU" dirty="0">
                <a:latin typeface="Bookman Old Style" panose="02050604050505020204" pitchFamily="18" charset="0"/>
              </a:rPr>
              <a:t> в кластерах</a:t>
            </a:r>
          </a:p>
        </p:txBody>
      </p:sp>
    </p:spTree>
    <p:extLst>
      <p:ext uri="{BB962C8B-B14F-4D97-AF65-F5344CB8AC3E}">
        <p14:creationId xmlns:p14="http://schemas.microsoft.com/office/powerpoint/2010/main" val="984546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E7E5D1-72A1-4419-AE5E-F53063E12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Кластеры и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центроиды</a:t>
            </a:r>
            <a:r>
              <a:rPr lang="ru-RU" sz="4000" dirty="0">
                <a:latin typeface="Bookman Old Style" panose="02050604050505020204" pitchFamily="18" charset="0"/>
              </a:rPr>
              <a:t>, </a:t>
            </a:r>
            <a:r>
              <a:rPr lang="en-US" sz="4000" dirty="0">
                <a:latin typeface="Bookman Old Style" panose="02050604050505020204" pitchFamily="18" charset="0"/>
              </a:rPr>
              <a:t>k=5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4CAABAE-3BCE-4380-B40E-E23A1ADC25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638" y="2712509"/>
            <a:ext cx="4754562" cy="3169707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9CC8F3F9-3D1E-4232-8DB1-CA62BF0E69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8" y="2395538"/>
            <a:ext cx="4754562" cy="3803649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DD7B97-8B74-4CAB-82A1-9CEBCF5FCA95}"/>
              </a:ext>
            </a:extLst>
          </p:cNvPr>
          <p:cNvSpPr txBox="1"/>
          <p:nvPr/>
        </p:nvSpPr>
        <p:spPr>
          <a:xfrm>
            <a:off x="2722077" y="6140561"/>
            <a:ext cx="135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Кластеры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EAA97-71D7-43D1-93B7-9331C11A2A8F}"/>
              </a:ext>
            </a:extLst>
          </p:cNvPr>
          <p:cNvSpPr txBox="1"/>
          <p:nvPr/>
        </p:nvSpPr>
        <p:spPr>
          <a:xfrm>
            <a:off x="6782540" y="6088118"/>
            <a:ext cx="351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Bookman Old Style" panose="02050604050505020204" pitchFamily="18" charset="0"/>
              </a:rPr>
              <a:t>Центроиды</a:t>
            </a:r>
            <a:r>
              <a:rPr lang="ru-RU" dirty="0">
                <a:latin typeface="Bookman Old Style" panose="02050604050505020204" pitchFamily="18" charset="0"/>
              </a:rPr>
              <a:t> в кластерах</a:t>
            </a:r>
          </a:p>
        </p:txBody>
      </p:sp>
    </p:spTree>
    <p:extLst>
      <p:ext uri="{BB962C8B-B14F-4D97-AF65-F5344CB8AC3E}">
        <p14:creationId xmlns:p14="http://schemas.microsoft.com/office/powerpoint/2010/main" val="376386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F2D3C2-37DF-4A40-9626-0DCF57BF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28066" cy="1499616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Пути от больницы до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</a:t>
            </a:r>
            <a:endParaRPr lang="ru-RU" sz="4000" dirty="0">
              <a:latin typeface="Bookman Old Style" panose="0205060405050502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4F2C05A-2AC7-4447-9065-896F00D8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286000"/>
            <a:ext cx="2791215" cy="8478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584A8F-5566-42DC-A8FE-F1B362DE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3523023"/>
            <a:ext cx="7259063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41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2037C6-C8B3-46D4-935C-EFF5D16005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r="1657"/>
          <a:stretch/>
        </p:blipFill>
        <p:spPr>
          <a:xfrm>
            <a:off x="1" y="0"/>
            <a:ext cx="408766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DC129F5-3004-41D9-ABE1-90728B591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69" y="0"/>
            <a:ext cx="4215819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4670CFF-5C7B-4245-872F-3603CC72A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r="2367"/>
          <a:stretch/>
        </p:blipFill>
        <p:spPr>
          <a:xfrm>
            <a:off x="4087667" y="0"/>
            <a:ext cx="395550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2229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E742E-FFBA-4842-899F-FD5F17BC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10428066" cy="1499616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Пути от </a:t>
            </a:r>
            <a:r>
              <a:rPr lang="ru-RU" sz="4000" dirty="0" err="1">
                <a:latin typeface="Bookman Old Style" panose="02050604050505020204" pitchFamily="18" charset="0"/>
              </a:rPr>
              <a:t>центроид</a:t>
            </a:r>
            <a:r>
              <a:rPr lang="ru-RU" sz="4000" dirty="0">
                <a:latin typeface="Bookman Old Style" panose="02050604050505020204" pitchFamily="18" charset="0"/>
              </a:rPr>
              <a:t> до остальных элементов кластера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CDE879-94A0-43F4-BD16-D721ADC9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1" y="2238209"/>
            <a:ext cx="4553585" cy="23815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A3236F9-BFE5-48CF-B6EF-AA4E37C56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713" y="2067788"/>
            <a:ext cx="6437043" cy="39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79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A227C4D-B949-4F3E-AAD6-5745260AE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1" t="11868" r="25452" b="11049"/>
          <a:stretch/>
        </p:blipFill>
        <p:spPr>
          <a:xfrm>
            <a:off x="-1" y="11360"/>
            <a:ext cx="4110669" cy="6835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D13B560-6D2E-47E7-9E26-6899E18167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6" t="11544" r="25331" b="12340"/>
          <a:stretch/>
        </p:blipFill>
        <p:spPr>
          <a:xfrm>
            <a:off x="4011905" y="0"/>
            <a:ext cx="4192171" cy="6846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C7E4F8-3AF9-4BFA-B924-0C5AF95B5B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7" t="12039" r="24067" b="12104"/>
          <a:stretch/>
        </p:blipFill>
        <p:spPr>
          <a:xfrm>
            <a:off x="8105313" y="11360"/>
            <a:ext cx="4086687" cy="68352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0685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846C2-8E1E-4ABE-86EC-B68075C6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Задание 2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CB0C1F-248C-4D03-89E2-7A9913770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746357" cy="402336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Пункт 4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Сравнить найденные в п.1 и 3 величины для k=2, 3, 5</a:t>
            </a:r>
          </a:p>
        </p:txBody>
      </p:sp>
    </p:spTree>
    <p:extLst>
      <p:ext uri="{BB962C8B-B14F-4D97-AF65-F5344CB8AC3E}">
        <p14:creationId xmlns:p14="http://schemas.microsoft.com/office/powerpoint/2010/main" val="18965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D6F9D52-321A-47E4-9676-0396F8033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Подготовительный этап</a:t>
            </a:r>
            <a:endParaRPr lang="ru-RU" sz="400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13ED35-795A-4A4A-B482-1044B52C2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2109537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ru-RU" dirty="0">
                <a:latin typeface="Bookman Old Style" panose="02050604050505020204" pitchFamily="18" charset="0"/>
              </a:rPr>
              <a:t>Сохраним узлы полученного дерева:</a:t>
            </a:r>
            <a:endParaRPr lang="en-US" dirty="0">
              <a:latin typeface="Bookman Old Style" panose="0205060405050502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  <a:p>
            <a:pPr marL="128016" lvl="1" indent="0">
              <a:buNone/>
            </a:pPr>
            <a:endParaRPr lang="ru-RU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  <a:p>
            <a:pPr marL="128016" lvl="1" indent="0">
              <a:buNone/>
            </a:pPr>
            <a:endParaRPr lang="ru-RU" dirty="0">
              <a:latin typeface="Bookman Old Style" panose="02050604050505020204" pitchFamily="18" charset="0"/>
              <a:cs typeface="Courier New" panose="02070309020205020404" pitchFamily="49" charset="0"/>
            </a:endParaRPr>
          </a:p>
          <a:p>
            <a:pPr marL="128016" lvl="1" indent="0">
              <a:buNone/>
            </a:pPr>
            <a:r>
              <a:rPr lang="ru-RU" dirty="0">
                <a:latin typeface="Bookman Old Style" panose="02050604050505020204" pitchFamily="18" charset="0"/>
                <a:cs typeface="Courier New" panose="02070309020205020404" pitchFamily="49" charset="0"/>
              </a:rPr>
              <a:t>Создадим и сохраним список смежности и матрицу смежности всего графа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DD21BB-BB33-46CB-89D8-AFBF2FBB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959" y="4027739"/>
            <a:ext cx="5196009" cy="103052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735E7AF-5263-43CF-AFC0-110776517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959" y="2668686"/>
            <a:ext cx="4392731" cy="5183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25A024-536A-40ED-8E95-24C1357F9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59" y="5403081"/>
            <a:ext cx="4457138" cy="51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BAD941-684E-4623-89D3-87D8A753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Подготовительный этап</a:t>
            </a:r>
            <a:endParaRPr lang="ru-RU" sz="4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89AE5E-C40C-46A2-827F-2494A5577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Bookman Old Style" panose="02050604050505020204" pitchFamily="18" charset="0"/>
              </a:rPr>
              <a:t>В качестве объектов возьмем больницы (</a:t>
            </a:r>
            <a:r>
              <a:rPr lang="en-US" sz="1800" dirty="0">
                <a:latin typeface="Bookman Old Style" panose="02050604050505020204" pitchFamily="18" charset="0"/>
              </a:rPr>
              <a:t>hospitals).</a:t>
            </a:r>
          </a:p>
          <a:p>
            <a:pPr marL="0" indent="0">
              <a:buNone/>
            </a:pPr>
            <a:r>
              <a:rPr lang="ru-RU" sz="1800" dirty="0">
                <a:latin typeface="Bookman Old Style" panose="02050604050505020204" pitchFamily="18" charset="0"/>
              </a:rPr>
              <a:t>Выберем их всех существующих зданий 10 больниц и 100 многоквартирных домов (</a:t>
            </a:r>
            <a:r>
              <a:rPr lang="en-US" sz="1800" dirty="0">
                <a:latin typeface="Bookman Old Style" panose="02050604050505020204" pitchFamily="18" charset="0"/>
              </a:rPr>
              <a:t>apartments).</a:t>
            </a:r>
            <a:endParaRPr lang="ru-RU" sz="1800" dirty="0">
              <a:latin typeface="Bookman Old Style" panose="020506040505050202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CEF763-2060-4ECB-9C78-F93F56424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596529"/>
            <a:ext cx="8811855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3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C0E12-E0BD-45CE-87A5-07BD4902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Подготовительный этап</a:t>
            </a: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D93C59-C690-4C28-86C4-F7712A4B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7049484" cy="24863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F5105C-37A4-4055-BDFF-18ED542D3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739481"/>
            <a:ext cx="5344271" cy="9526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8397B6-31EC-474A-A0DE-E3275E2A843F}"/>
              </a:ext>
            </a:extLst>
          </p:cNvPr>
          <p:cNvSpPr txBox="1"/>
          <p:nvPr/>
        </p:nvSpPr>
        <p:spPr>
          <a:xfrm>
            <a:off x="944229" y="5860391"/>
            <a:ext cx="11395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{89665061: 7512139535, 95408906: 1237275154, </a:t>
            </a:r>
            <a:r>
              <a:rPr lang="en-US" dirty="0">
                <a:latin typeface="Bookman Old Style" panose="02050604050505020204" pitchFamily="18" charset="0"/>
              </a:rPr>
              <a:t>….</a:t>
            </a:r>
            <a:r>
              <a:rPr lang="ru-RU" dirty="0">
                <a:latin typeface="Bookman Old Style" panose="02050604050505020204" pitchFamily="18" charset="0"/>
              </a:rPr>
              <a:t>101312101: 1393833498} </a:t>
            </a:r>
            <a:r>
              <a:rPr lang="en-US" dirty="0">
                <a:latin typeface="Bookman Old Style" panose="02050604050505020204" pitchFamily="18" charset="0"/>
              </a:rPr>
              <a:t>- </a:t>
            </a:r>
            <a:r>
              <a:rPr lang="ru-RU" dirty="0">
                <a:latin typeface="Bookman Old Style" panose="02050604050505020204" pitchFamily="18" charset="0"/>
              </a:rPr>
              <a:t>больницы</a:t>
            </a:r>
            <a:endParaRPr lang="en-US" dirty="0">
              <a:latin typeface="Bookman Old Style" panose="02050604050505020204" pitchFamily="18" charset="0"/>
            </a:endParaRPr>
          </a:p>
          <a:p>
            <a:r>
              <a:rPr lang="ru-RU" dirty="0">
                <a:latin typeface="Bookman Old Style" panose="02050604050505020204" pitchFamily="18" charset="0"/>
              </a:rPr>
              <a:t>{89400291: 2145263454, 101472176: 1186962359</a:t>
            </a:r>
            <a:r>
              <a:rPr lang="en-US" dirty="0">
                <a:latin typeface="Bookman Old Style" panose="02050604050505020204" pitchFamily="18" charset="0"/>
              </a:rPr>
              <a:t>……..</a:t>
            </a:r>
            <a:r>
              <a:rPr lang="ru-RU" dirty="0">
                <a:latin typeface="Bookman Old Style" panose="02050604050505020204" pitchFamily="18" charset="0"/>
              </a:rPr>
              <a:t>104988570: 1210433183} - дома</a:t>
            </a:r>
          </a:p>
        </p:txBody>
      </p:sp>
    </p:spTree>
    <p:extLst>
      <p:ext uri="{BB962C8B-B14F-4D97-AF65-F5344CB8AC3E}">
        <p14:creationId xmlns:p14="http://schemas.microsoft.com/office/powerpoint/2010/main" val="83842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9EA82-C654-4809-835E-E3DA5EA5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Поиск кратчайших путей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C80C22-21F9-48B0-9DE0-77D2DEACE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В качества алгоритма для поиска кратчайших путей из заданной функции мы взяли алгоритм </a:t>
            </a:r>
            <a:r>
              <a:rPr lang="ru-RU" sz="1800" dirty="0" err="1">
                <a:latin typeface="Bookman Old Style" panose="02050604050505020204" pitchFamily="18" charset="0"/>
              </a:rPr>
              <a:t>Дейкстры</a:t>
            </a:r>
            <a:r>
              <a:rPr lang="ru-RU" sz="1800" dirty="0">
                <a:latin typeface="Bookman Old Style" panose="02050604050505020204" pitchFamily="18" charset="0"/>
              </a:rPr>
              <a:t> (поскольку в исходном графе отсутствуют ребра отрицательного веса).</a:t>
            </a:r>
          </a:p>
          <a:p>
            <a:r>
              <a:rPr lang="ru-RU" sz="1800" dirty="0">
                <a:latin typeface="Bookman Old Style" panose="02050604050505020204" pitchFamily="18" charset="0"/>
              </a:rPr>
              <a:t>Было сделано несколько реализаций, но в итоге самой быстрой оказалась последняя – использующая пирамиду (</a:t>
            </a:r>
            <a:r>
              <a:rPr lang="en-US" sz="1800" dirty="0">
                <a:latin typeface="Bookman Old Style" panose="02050604050505020204" pitchFamily="18" charset="0"/>
              </a:rPr>
              <a:t>heap)</a:t>
            </a:r>
            <a:r>
              <a:rPr lang="ru-RU" sz="1800" dirty="0">
                <a:latin typeface="Bookman Old Style" panose="02050604050505020204" pitchFamily="18" charset="0"/>
              </a:rPr>
              <a:t>. В качестве опоры мы использовали реализацию данного алгоритма в библиотеке </a:t>
            </a:r>
            <a:r>
              <a:rPr lang="en-US" sz="1800" dirty="0" err="1">
                <a:latin typeface="Bookman Old Style" panose="02050604050505020204" pitchFamily="18" charset="0"/>
              </a:rPr>
              <a:t>networkx</a:t>
            </a:r>
            <a:r>
              <a:rPr lang="ru-RU" sz="1800" dirty="0">
                <a:latin typeface="Bookman Old Style" panose="02050604050505020204" pitchFamily="18" charset="0"/>
              </a:rPr>
              <a:t>, с которым сравнивали итоговые результаты, чтобы убедиться в правильности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EFE4DFF-3CA0-4CA8-9257-92584460D5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89576" y="1612429"/>
            <a:ext cx="5183614" cy="52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43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460CF-96F6-495B-A6B1-CFA25B2D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Производительность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B9899D-7E3D-42E2-9397-3369FEB3B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9720071" cy="402336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Bookman Old Style" panose="02050604050505020204" pitchFamily="18" charset="0"/>
              </a:rPr>
              <a:t>Поскольку реализация нашего алгоритма </a:t>
            </a:r>
            <a:r>
              <a:rPr lang="ru-RU" sz="1800" dirty="0" err="1">
                <a:latin typeface="Bookman Old Style" panose="02050604050505020204" pitchFamily="18" charset="0"/>
              </a:rPr>
              <a:t>Дейкстры</a:t>
            </a:r>
            <a:r>
              <a:rPr lang="ru-RU" sz="1800" dirty="0">
                <a:latin typeface="Bookman Old Style" panose="02050604050505020204" pitchFamily="18" charset="0"/>
              </a:rPr>
              <a:t> основывалась на реализации одноимённого алгоритма из </a:t>
            </a:r>
            <a:r>
              <a:rPr lang="en-US" sz="1800" dirty="0" err="1">
                <a:latin typeface="Bookman Old Style" panose="02050604050505020204" pitchFamily="18" charset="0"/>
              </a:rPr>
              <a:t>networkx</a:t>
            </a:r>
            <a:r>
              <a:rPr lang="ru-RU" sz="1800" dirty="0">
                <a:latin typeface="Bookman Old Style" panose="02050604050505020204" pitchFamily="18" charset="0"/>
              </a:rPr>
              <a:t> (</a:t>
            </a:r>
            <a:r>
              <a:rPr lang="en-US" sz="1800" dirty="0" err="1">
                <a:latin typeface="Bookman Old Style" panose="02050604050505020204" pitchFamily="18" charset="0"/>
              </a:rPr>
              <a:t>nx.dijkstra_path</a:t>
            </a:r>
            <a:r>
              <a:rPr lang="ru-RU" sz="1800" dirty="0">
                <a:latin typeface="Bookman Old Style" panose="02050604050505020204" pitchFamily="18" charset="0"/>
              </a:rPr>
              <a:t>)</a:t>
            </a:r>
            <a:r>
              <a:rPr lang="en-US" sz="1800" dirty="0">
                <a:latin typeface="Bookman Old Style" panose="02050604050505020204" pitchFamily="18" charset="0"/>
              </a:rPr>
              <a:t>, </a:t>
            </a:r>
            <a:r>
              <a:rPr lang="ru-RU" sz="1800" dirty="0">
                <a:latin typeface="Bookman Old Style" panose="02050604050505020204" pitchFamily="18" charset="0"/>
              </a:rPr>
              <a:t>то производительность и точность у алгоритмов практически совпадает. В отличии от алгоритма из </a:t>
            </a:r>
            <a:r>
              <a:rPr lang="en-US" sz="1800" dirty="0" err="1">
                <a:latin typeface="Bookman Old Style" panose="02050604050505020204" pitchFamily="18" charset="0"/>
              </a:rPr>
              <a:t>networkx</a:t>
            </a:r>
            <a:r>
              <a:rPr lang="ru-RU" sz="1800" dirty="0">
                <a:latin typeface="Bookman Old Style" panose="02050604050505020204" pitchFamily="18" charset="0"/>
              </a:rPr>
              <a:t> реализованный нами алгоритм возвращает не только лист кратчайших путей от </a:t>
            </a:r>
            <a:r>
              <a:rPr lang="en-US" sz="1800" dirty="0">
                <a:latin typeface="Bookman Old Style" panose="02050604050505020204" pitchFamily="18" charset="0"/>
              </a:rPr>
              <a:t>source </a:t>
            </a:r>
            <a:r>
              <a:rPr lang="ru-RU" sz="1800" dirty="0">
                <a:latin typeface="Bookman Old Style" panose="02050604050505020204" pitchFamily="18" charset="0"/>
              </a:rPr>
              <a:t>до </a:t>
            </a:r>
            <a:r>
              <a:rPr lang="en-US" sz="1800" dirty="0">
                <a:latin typeface="Bookman Old Style" panose="02050604050505020204" pitchFamily="18" charset="0"/>
              </a:rPr>
              <a:t>target, </a:t>
            </a:r>
            <a:r>
              <a:rPr lang="ru-RU" sz="1800" dirty="0">
                <a:latin typeface="Bookman Old Style" panose="02050604050505020204" pitchFamily="18" charset="0"/>
              </a:rPr>
              <a:t>а так же и длину данного пути (для этого в </a:t>
            </a:r>
            <a:r>
              <a:rPr lang="en-US" sz="1800" dirty="0" err="1">
                <a:latin typeface="Bookman Old Style" panose="02050604050505020204" pitchFamily="18" charset="0"/>
              </a:rPr>
              <a:t>networkx</a:t>
            </a:r>
            <a:r>
              <a:rPr lang="en-US" sz="1800" dirty="0">
                <a:latin typeface="Bookman Old Style" panose="02050604050505020204" pitchFamily="18" charset="0"/>
              </a:rPr>
              <a:t> </a:t>
            </a:r>
            <a:r>
              <a:rPr lang="ru-RU" sz="1800" dirty="0">
                <a:latin typeface="Bookman Old Style" panose="02050604050505020204" pitchFamily="18" charset="0"/>
              </a:rPr>
              <a:t>есть отдельная функция </a:t>
            </a:r>
            <a:r>
              <a:rPr lang="en-US" sz="1800" dirty="0" err="1">
                <a:latin typeface="Bookman Old Style" panose="02050604050505020204" pitchFamily="18" charset="0"/>
              </a:rPr>
              <a:t>nx.dijkstra_path</a:t>
            </a:r>
            <a:r>
              <a:rPr lang="ru-RU" sz="1800" dirty="0">
                <a:latin typeface="Bookman Old Style" panose="02050604050505020204" pitchFamily="18" charset="0"/>
              </a:rPr>
              <a:t>_</a:t>
            </a:r>
            <a:r>
              <a:rPr lang="en-US" sz="1800" dirty="0">
                <a:latin typeface="Bookman Old Style" panose="02050604050505020204" pitchFamily="18" charset="0"/>
              </a:rPr>
              <a:t>length</a:t>
            </a:r>
            <a:r>
              <a:rPr lang="ru-RU" sz="1800" dirty="0">
                <a:latin typeface="Bookman Old Style" panose="02050604050505020204" pitchFamily="18" charset="0"/>
              </a:rPr>
              <a:t>, возвращающая только длину пути</a:t>
            </a:r>
            <a:r>
              <a:rPr lang="en-US" sz="1800" dirty="0">
                <a:latin typeface="Bookman Old Style" panose="02050604050505020204" pitchFamily="18" charset="0"/>
              </a:rPr>
              <a:t>).</a:t>
            </a:r>
            <a:endParaRPr lang="ru-RU" sz="1800" dirty="0">
              <a:latin typeface="Bookman Old Style" panose="02050604050505020204" pitchFamily="18" charset="0"/>
            </a:endParaRPr>
          </a:p>
          <a:p>
            <a:r>
              <a:rPr lang="ru-RU" sz="1800" dirty="0">
                <a:latin typeface="Bookman Old Style" panose="02050604050505020204" pitchFamily="18" charset="0"/>
              </a:rPr>
              <a:t>Например, для нахождения 110 путей из выбранных вершин до всех остальных, алгоритм затрачивает </a:t>
            </a:r>
            <a:r>
              <a:rPr lang="en-US" sz="1800" dirty="0">
                <a:latin typeface="Bookman Old Style" panose="02050604050505020204" pitchFamily="18" charset="0"/>
              </a:rPr>
              <a:t>~</a:t>
            </a:r>
            <a:r>
              <a:rPr lang="ru-RU" sz="1800" dirty="0">
                <a:latin typeface="Bookman Old Style" panose="02050604050505020204" pitchFamily="18" charset="0"/>
              </a:rPr>
              <a:t>40 секунд, что является очень хорошим результатом.</a:t>
            </a:r>
          </a:p>
        </p:txBody>
      </p:sp>
    </p:spTree>
    <p:extLst>
      <p:ext uri="{BB962C8B-B14F-4D97-AF65-F5344CB8AC3E}">
        <p14:creationId xmlns:p14="http://schemas.microsoft.com/office/powerpoint/2010/main" val="14906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39F0BA9-0637-4535-A3F5-3DEFDA68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Bookman Old Style" panose="02050604050505020204" pitchFamily="18" charset="0"/>
              </a:rPr>
              <a:t>Сокращение путей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843DD11-A122-4FB0-9FE2-099E57CA42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284" y="2286000"/>
            <a:ext cx="475488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>
                <a:latin typeface="Bookman Old Style" panose="02050604050505020204" pitchFamily="18" charset="0"/>
              </a:rPr>
              <a:t>Поскольку алгоритм </a:t>
            </a:r>
            <a:r>
              <a:rPr lang="ru-RU" sz="1800" dirty="0" err="1">
                <a:latin typeface="Bookman Old Style" panose="02050604050505020204" pitchFamily="18" charset="0"/>
              </a:rPr>
              <a:t>Дейкстры</a:t>
            </a:r>
            <a:r>
              <a:rPr lang="ru-RU" sz="1800" dirty="0">
                <a:latin typeface="Bookman Old Style" panose="02050604050505020204" pitchFamily="18" charset="0"/>
              </a:rPr>
              <a:t> строит пути по всему графу, они включают вершины, которых нет в списках домов или больниц.</a:t>
            </a:r>
          </a:p>
          <a:p>
            <a:pPr marL="0" indent="0">
              <a:buNone/>
            </a:pPr>
            <a:r>
              <a:rPr lang="ru-RU" sz="1800" dirty="0">
                <a:latin typeface="Bookman Old Style" panose="02050604050505020204" pitchFamily="18" charset="0"/>
              </a:rPr>
              <a:t>Мы решили удалять лишние вершины так, чтобы расстояние все равно сохранялось.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2DCD91F-8935-49DF-800A-30642A74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695" y="4297680"/>
            <a:ext cx="3820058" cy="2462556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1C5B41D-B1DF-489E-9B22-6324B9AA67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65020" y="1873188"/>
            <a:ext cx="2988927" cy="458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79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Аспект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1288</TotalTime>
  <Words>1136</Words>
  <Application>Microsoft Office PowerPoint</Application>
  <PresentationFormat>Широкоэкранный</PresentationFormat>
  <Paragraphs>142</Paragraphs>
  <Slides>38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7" baseType="lpstr">
      <vt:lpstr>Arial</vt:lpstr>
      <vt:lpstr>Bookman Old Style</vt:lpstr>
      <vt:lpstr>Calibri</vt:lpstr>
      <vt:lpstr>Cambria Math</vt:lpstr>
      <vt:lpstr>Courier New</vt:lpstr>
      <vt:lpstr>Tw Cen MT</vt:lpstr>
      <vt:lpstr>Tw Cen MT Condensed</vt:lpstr>
      <vt:lpstr>Wingdings 3</vt:lpstr>
      <vt:lpstr>Интеграл</vt:lpstr>
      <vt:lpstr>Проект по предмету «теория конечных графов и ее приложения»  анализ Карты города уфа (openstreetmap) </vt:lpstr>
      <vt:lpstr>ИСПОЛЬЗОВАННЫЕ ТЕХНОЛОГИИ</vt:lpstr>
      <vt:lpstr>Подготовительный этап</vt:lpstr>
      <vt:lpstr>Подготовительный этап</vt:lpstr>
      <vt:lpstr>Подготовительный этап</vt:lpstr>
      <vt:lpstr>Подготовительный этап</vt:lpstr>
      <vt:lpstr>Поиск кратчайших путей</vt:lpstr>
      <vt:lpstr>Производительность</vt:lpstr>
      <vt:lpstr>Сокращение путей</vt:lpstr>
      <vt:lpstr>Матрица кратчайших путей</vt:lpstr>
      <vt:lpstr>Дерево кратчайших путей из произвольной вершины</vt:lpstr>
      <vt:lpstr>визуализация кратчайшего пути для произвольной вершины</vt:lpstr>
      <vt:lpstr>Визуализация дерева кратчайшего пути на графе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1</vt:lpstr>
      <vt:lpstr>Задание 2</vt:lpstr>
      <vt:lpstr>Задание 2</vt:lpstr>
      <vt:lpstr>Задание 2</vt:lpstr>
      <vt:lpstr>Задание 2</vt:lpstr>
      <vt:lpstr>Задание 2</vt:lpstr>
      <vt:lpstr>Задание 2</vt:lpstr>
      <vt:lpstr>Задание 2</vt:lpstr>
      <vt:lpstr>Кластеры и центроиды</vt:lpstr>
      <vt:lpstr>Кластеры и центроиды, k=2</vt:lpstr>
      <vt:lpstr>Кластеры и центроиды, k=3</vt:lpstr>
      <vt:lpstr>Кластеры и центроиды, k=5</vt:lpstr>
      <vt:lpstr>Пути от больницы до центроид</vt:lpstr>
      <vt:lpstr>Презентация PowerPoint</vt:lpstr>
      <vt:lpstr>Пути от центроид до остальных элементов кластера</vt:lpstr>
      <vt:lpstr>Презентация PowerPoint</vt:lpstr>
      <vt:lpstr>Задание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предмету «теория конечных графов и ее приложения»  анализ Карты города уфа (openstreetmap) </dc:title>
  <dc:creator>Oksana Schelkina</dc:creator>
  <cp:lastModifiedBy>Oksana Schelkina</cp:lastModifiedBy>
  <cp:revision>53</cp:revision>
  <dcterms:created xsi:type="dcterms:W3CDTF">2020-06-04T11:31:04Z</dcterms:created>
  <dcterms:modified xsi:type="dcterms:W3CDTF">2020-06-05T20:32:17Z</dcterms:modified>
</cp:coreProperties>
</file>